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1"/>
  </p:notesMasterIdLst>
  <p:sldIdLst>
    <p:sldId id="268" r:id="rId5"/>
    <p:sldId id="269" r:id="rId6"/>
    <p:sldId id="305" r:id="rId7"/>
    <p:sldId id="302" r:id="rId8"/>
    <p:sldId id="303" r:id="rId9"/>
    <p:sldId id="277" r:id="rId10"/>
    <p:sldId id="282" r:id="rId11"/>
    <p:sldId id="291" r:id="rId12"/>
    <p:sldId id="278" r:id="rId13"/>
    <p:sldId id="304" r:id="rId14"/>
    <p:sldId id="284" r:id="rId15"/>
    <p:sldId id="285" r:id="rId16"/>
    <p:sldId id="287" r:id="rId17"/>
    <p:sldId id="290" r:id="rId18"/>
    <p:sldId id="292" r:id="rId19"/>
    <p:sldId id="283" r:id="rId20"/>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7"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3" Type="http://schemas.openxmlformats.org/officeDocument/2006/relationships/customXml" Target="../customXml/item3.xml" /><Relationship Id="rId21" Type="http://schemas.openxmlformats.org/officeDocument/2006/relationships/notesMaster" Target="notesMasters/notesMaster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28"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7" Type="http://customschemas.google.com/relationships/presentationmetadata" Target="metadata"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625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228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2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en-IN"/>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BB9F91A-7995-4B2B-8561-5E17A605805C}" type="datetimeFigureOut">
              <a:rPr lang="en-US" smtClean="0"/>
              <a:pPr/>
              <a:t>1/18/2023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0641ACA-691C-445C-BE51-E799BA941A98}" type="slidenum">
              <a:rPr lang="en-IN" smtClean="0"/>
              <a:pPr/>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2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2976664" y="274638"/>
            <a:ext cx="5710136"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3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3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3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3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image" Target="../media/image1.pn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5" name="Google Shape;15;p11"/>
          <p:cNvPicPr preferRelativeResize="0"/>
          <p:nvPr/>
        </p:nvPicPr>
        <p:blipFill rotWithShape="1">
          <a:blip r:embed="rId12">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3"/>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72" r:id="rId10"/>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hyperlink" Target="https://youtu.be/a-084pqI05U" TargetMode="External" /><Relationship Id="rId1" Type="http://schemas.openxmlformats.org/officeDocument/2006/relationships/slideLayout" Target="../slideLayouts/slideLayout1.xml" /><Relationship Id="rId4"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39A55E-60D9-3448-BBCB-1962E7519CF9}"/>
              </a:ext>
            </a:extLst>
          </p:cNvPr>
          <p:cNvSpPr>
            <a:spLocks noGrp="1"/>
          </p:cNvSpPr>
          <p:nvPr>
            <p:ph type="title"/>
          </p:nvPr>
        </p:nvSpPr>
        <p:spPr>
          <a:xfrm>
            <a:off x="4765849" y="440611"/>
            <a:ext cx="6457951" cy="1560639"/>
          </a:xfrm>
        </p:spPr>
        <p:txBody>
          <a:bodyPr>
            <a:normAutofit/>
          </a:bodyPr>
          <a:lstStyle/>
          <a:p>
            <a:r>
              <a:rPr lang="en-IN" sz="6000" b="1">
                <a:solidFill>
                  <a:schemeClr val="accent2">
                    <a:lumMod val="75000"/>
                  </a:schemeClr>
                </a:solidFill>
              </a:rPr>
              <a:t>The Food We Eat</a:t>
            </a:r>
            <a:endParaRPr lang="en-US" sz="6000" b="1">
              <a:solidFill>
                <a:schemeClr val="accent2">
                  <a:lumMod val="75000"/>
                </a:schemeClr>
              </a:solidFill>
            </a:endParaRPr>
          </a:p>
        </p:txBody>
      </p:sp>
      <p:sp>
        <p:nvSpPr>
          <p:cNvPr id="3" name="Subtitle 2"/>
          <p:cNvSpPr>
            <a:spLocks noGrp="1"/>
          </p:cNvSpPr>
          <p:nvPr>
            <p:ph type="body" idx="1"/>
          </p:nvPr>
        </p:nvSpPr>
        <p:spPr>
          <a:xfrm>
            <a:off x="6420024" y="2001250"/>
            <a:ext cx="3739976" cy="1119812"/>
          </a:xfrm>
        </p:spPr>
        <p:txBody>
          <a:bodyPr/>
          <a:lstStyle/>
          <a:p>
            <a:r>
              <a:rPr lang="en-IN">
                <a:solidFill>
                  <a:srgbClr val="898989"/>
                </a:solidFill>
              </a:rPr>
              <a:t>Chapter 1</a:t>
            </a:r>
          </a:p>
        </p:txBody>
      </p:sp>
      <p:pic>
        <p:nvPicPr>
          <p:cNvPr id="6" name="Picture 5">
            <a:extLst>
              <a:ext uri="{FF2B5EF4-FFF2-40B4-BE49-F238E27FC236}">
                <a16:creationId xmlns:a16="http://schemas.microsoft.com/office/drawing/2014/main" id="{5D0D0F8F-81E3-F265-F55E-B3DA0D89C8F2}"/>
              </a:ext>
            </a:extLst>
          </p:cNvPr>
          <p:cNvPicPr>
            <a:picLocks noChangeAspect="1"/>
          </p:cNvPicPr>
          <p:nvPr/>
        </p:nvPicPr>
        <p:blipFill>
          <a:blip r:embed="rId2"/>
          <a:stretch>
            <a:fillRect/>
          </a:stretch>
        </p:blipFill>
        <p:spPr>
          <a:xfrm>
            <a:off x="9842500" y="4222750"/>
            <a:ext cx="7543800" cy="5008588"/>
          </a:xfrm>
          <a:prstGeom prst="rect">
            <a:avLst/>
          </a:prstGeom>
        </p:spPr>
      </p:pic>
      <p:pic>
        <p:nvPicPr>
          <p:cNvPr id="16" name="Picture 15">
            <a:extLst>
              <a:ext uri="{FF2B5EF4-FFF2-40B4-BE49-F238E27FC236}">
                <a16:creationId xmlns:a16="http://schemas.microsoft.com/office/drawing/2014/main" id="{E7DA059A-D886-4275-806F-44ED01715863}"/>
              </a:ext>
            </a:extLst>
          </p:cNvPr>
          <p:cNvPicPr>
            <a:picLocks noChangeAspect="1"/>
          </p:cNvPicPr>
          <p:nvPr/>
        </p:nvPicPr>
        <p:blipFill>
          <a:blip r:embed="rId3"/>
          <a:stretch>
            <a:fillRect/>
          </a:stretch>
        </p:blipFill>
        <p:spPr>
          <a:xfrm>
            <a:off x="993949" y="3121062"/>
            <a:ext cx="7543800" cy="4714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D596-CDB1-1D4E-9C0E-F458E07DBC5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BDF2080-B10B-7946-9D69-22515AC19BBD}"/>
              </a:ext>
            </a:extLst>
          </p:cNvPr>
          <p:cNvSpPr>
            <a:spLocks noGrp="1"/>
          </p:cNvSpPr>
          <p:nvPr>
            <p:ph type="body" idx="1"/>
          </p:nvPr>
        </p:nvSpPr>
        <p:spPr>
          <a:xfrm>
            <a:off x="4174356" y="1259505"/>
            <a:ext cx="8204769" cy="3147395"/>
          </a:xfrm>
        </p:spPr>
        <p:txBody>
          <a:bodyPr>
            <a:normAutofit fontScale="85000" lnSpcReduction="20000"/>
          </a:bodyPr>
          <a:lstStyle/>
          <a:p>
            <a:r>
              <a:rPr lang="en-US" sz="4200" b="1">
                <a:solidFill>
                  <a:schemeClr val="tx1"/>
                </a:solidFill>
              </a:rPr>
              <a:t>Question Time.</a:t>
            </a:r>
          </a:p>
          <a:p>
            <a:endParaRPr lang="en-US" sz="4200" b="1">
              <a:solidFill>
                <a:schemeClr val="tx1"/>
              </a:solidFill>
            </a:endParaRPr>
          </a:p>
          <a:p>
            <a:pPr marL="685800" indent="-457200">
              <a:buAutoNum type="arabicPeriod"/>
            </a:pPr>
            <a:r>
              <a:rPr lang="en-US" sz="4200">
                <a:solidFill>
                  <a:schemeClr val="tx1"/>
                </a:solidFill>
              </a:rPr>
              <a:t>What is a nutrient?</a:t>
            </a:r>
          </a:p>
          <a:p>
            <a:pPr marL="685800" indent="-457200">
              <a:buAutoNum type="arabicPeriod"/>
            </a:pPr>
            <a:r>
              <a:rPr lang="en-US" sz="4200">
                <a:solidFill>
                  <a:schemeClr val="tx1"/>
                </a:solidFill>
              </a:rPr>
              <a:t>Name the different types of nutrients?</a:t>
            </a:r>
          </a:p>
          <a:p>
            <a:pPr marL="685800" indent="-457200">
              <a:buAutoNum type="arabicPeriod" startAt="3"/>
            </a:pPr>
            <a:r>
              <a:rPr lang="en-US" sz="4200">
                <a:solidFill>
                  <a:schemeClr val="tx1"/>
                </a:solidFill>
              </a:rPr>
              <a:t>Name few sources of carbohydrates?</a:t>
            </a:r>
          </a:p>
          <a:p>
            <a:pPr marL="685800" indent="-457200">
              <a:buAutoNum type="arabicPeriod" startAt="3"/>
            </a:pPr>
            <a:r>
              <a:rPr lang="en-US" sz="4200">
                <a:solidFill>
                  <a:schemeClr val="tx1"/>
                </a:solidFill>
              </a:rPr>
              <a:t>Write the uses of protein?</a:t>
            </a:r>
          </a:p>
          <a:p>
            <a:pPr marL="228600" indent="0"/>
            <a:endParaRPr lang="en-US"/>
          </a:p>
        </p:txBody>
      </p:sp>
      <p:sp>
        <p:nvSpPr>
          <p:cNvPr id="4" name="Slide Number Placeholder 3">
            <a:extLst>
              <a:ext uri="{FF2B5EF4-FFF2-40B4-BE49-F238E27FC236}">
                <a16:creationId xmlns:a16="http://schemas.microsoft.com/office/drawing/2014/main" id="{59C3A4B1-9DD9-F348-A60B-47467E2F08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spTree>
    <p:extLst>
      <p:ext uri="{BB962C8B-B14F-4D97-AF65-F5344CB8AC3E}">
        <p14:creationId xmlns:p14="http://schemas.microsoft.com/office/powerpoint/2010/main" val="1989236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sp>
        <p:nvSpPr>
          <p:cNvPr id="5" name="TextBox 4">
            <a:extLst>
              <a:ext uri="{FF2B5EF4-FFF2-40B4-BE49-F238E27FC236}">
                <a16:creationId xmlns:a16="http://schemas.microsoft.com/office/drawing/2014/main" id="{08CA87DF-7E0D-A746-895C-D7C677D359C7}"/>
              </a:ext>
            </a:extLst>
          </p:cNvPr>
          <p:cNvSpPr txBox="1"/>
          <p:nvPr/>
        </p:nvSpPr>
        <p:spPr>
          <a:xfrm>
            <a:off x="2240079" y="637606"/>
            <a:ext cx="13807841" cy="7770717"/>
          </a:xfrm>
          <a:prstGeom prst="rect">
            <a:avLst/>
          </a:prstGeom>
          <a:noFill/>
        </p:spPr>
        <p:txBody>
          <a:bodyPr wrap="square" lIns="91440" tIns="45720" rIns="91440" bIns="45720" anchor="t">
            <a:spAutoFit/>
          </a:bodyPr>
          <a:lstStyle/>
          <a:p>
            <a:pPr marL="6350" indent="-6350">
              <a:lnSpc>
                <a:spcPct val="107000"/>
              </a:lnSpc>
              <a:spcAft>
                <a:spcPts val="25"/>
              </a:spcAft>
            </a:pPr>
            <a:endParaRPr lang="en-US" sz="3600" u="sng">
              <a:solidFill>
                <a:srgbClr val="000000"/>
              </a:solidFill>
              <a:effectLst/>
              <a:latin typeface="Abadi"/>
              <a:ea typeface="Abadi" panose="020B0604020104020204" pitchFamily="34" charset="0"/>
              <a:cs typeface="Abadi" panose="020B0604020104020204" pitchFamily="34" charset="0"/>
            </a:endParaRPr>
          </a:p>
          <a:p>
            <a:pPr marL="6350" indent="-6350">
              <a:lnSpc>
                <a:spcPct val="107000"/>
              </a:lnSpc>
              <a:spcAft>
                <a:spcPts val="25"/>
              </a:spcAft>
            </a:pPr>
            <a:r>
              <a:rPr lang="en-US" sz="3600" u="sng">
                <a:solidFill>
                  <a:schemeClr val="accent1"/>
                </a:solidFill>
                <a:latin typeface="Abadi"/>
                <a:ea typeface="Abadi" panose="020B0604020104020204" pitchFamily="34" charset="0"/>
                <a:cs typeface="Abadi" panose="020B0604020104020204" pitchFamily="34" charset="0"/>
              </a:rPr>
              <a:t>Water</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Water has no nutrients.</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It helps in n digesting the food properly. </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Removes waste from our body.</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Maintain our body temperature.</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Drink 8 to 10 glasses of water every day.               </a:t>
            </a:r>
          </a:p>
          <a:p>
            <a:pPr marL="571500" indent="-571500">
              <a:lnSpc>
                <a:spcPct val="107000"/>
              </a:lnSpc>
              <a:spcAft>
                <a:spcPts val="25"/>
              </a:spcAft>
              <a:buFont typeface="Arial" panose="020B0604020202020204" pitchFamily="34" charset="0"/>
              <a:buChar char="•"/>
            </a:pPr>
            <a:endParaRPr lang="en-US" sz="3600">
              <a:solidFill>
                <a:srgbClr val="000000"/>
              </a:solidFill>
              <a:effectLst/>
              <a:latin typeface="Abadi"/>
              <a:ea typeface="Abadi" panose="020B0604020104020204" pitchFamily="34" charset="0"/>
              <a:cs typeface="Abadi" panose="020B0604020104020204" pitchFamily="34" charset="0"/>
            </a:endParaRPr>
          </a:p>
          <a:p>
            <a:pPr>
              <a:lnSpc>
                <a:spcPct val="107000"/>
              </a:lnSpc>
              <a:spcAft>
                <a:spcPts val="25"/>
              </a:spcAft>
            </a:pPr>
            <a:r>
              <a:rPr lang="en-US" sz="3600" u="sng">
                <a:solidFill>
                  <a:schemeClr val="accent1"/>
                </a:solidFill>
                <a:latin typeface="Abadi"/>
                <a:ea typeface="Abadi" panose="020B0604020104020204" pitchFamily="34" charset="0"/>
                <a:cs typeface="Abadi" panose="020B0604020104020204" pitchFamily="34" charset="0"/>
              </a:rPr>
              <a:t>Roughage</a:t>
            </a:r>
            <a:r>
              <a:rPr lang="en-US" sz="3600">
                <a:latin typeface="Abadi"/>
                <a:ea typeface="Abadi" panose="020B0604020104020204" pitchFamily="34" charset="0"/>
                <a:cs typeface="Abadi" panose="020B0604020104020204" pitchFamily="34" charset="0"/>
              </a:rPr>
              <a:t> </a:t>
            </a:r>
          </a:p>
          <a:p>
            <a:pPr marL="571500" indent="-571500">
              <a:lnSpc>
                <a:spcPct val="107000"/>
              </a:lnSpc>
              <a:spcAft>
                <a:spcPts val="25"/>
              </a:spcAft>
              <a:buFont typeface="Arial" panose="020B0604020202020204" pitchFamily="34" charset="0"/>
              <a:buChar char="•"/>
            </a:pPr>
            <a:r>
              <a:rPr lang="en-US" sz="3600">
                <a:solidFill>
                  <a:srgbClr val="000000"/>
                </a:solidFill>
                <a:effectLst/>
                <a:latin typeface="Abadi"/>
                <a:ea typeface="Abadi" panose="020B0604020104020204" pitchFamily="34" charset="0"/>
                <a:cs typeface="Abadi" panose="020B0604020104020204" pitchFamily="34" charset="0"/>
              </a:rPr>
              <a:t>Rough fibres of the food.</a:t>
            </a:r>
          </a:p>
          <a:p>
            <a:pPr marL="571500" indent="-571500">
              <a:lnSpc>
                <a:spcPct val="107000"/>
              </a:lnSpc>
              <a:spcAft>
                <a:spcPts val="25"/>
              </a:spcAft>
              <a:buFont typeface="Arial" panose="020B0604020202020204" pitchFamily="34" charset="0"/>
              <a:buChar char="•"/>
            </a:pPr>
            <a:r>
              <a:rPr lang="en-US" sz="3600">
                <a:latin typeface="Abadi"/>
                <a:ea typeface="Abadi" panose="020B0604020104020204" pitchFamily="34" charset="0"/>
                <a:cs typeface="Abadi" panose="020B0604020104020204" pitchFamily="34" charset="0"/>
              </a:rPr>
              <a:t>It cannot be digested and does not contain nutrient. </a:t>
            </a:r>
          </a:p>
          <a:p>
            <a:pPr marL="571500" indent="-571500">
              <a:lnSpc>
                <a:spcPct val="107000"/>
              </a:lnSpc>
              <a:spcAft>
                <a:spcPts val="25"/>
              </a:spcAft>
              <a:buFont typeface="Arial" panose="020B0604020202020204" pitchFamily="34" charset="0"/>
              <a:buChar char="•"/>
            </a:pPr>
            <a:r>
              <a:rPr lang="en-US" sz="3600">
                <a:solidFill>
                  <a:srgbClr val="000000"/>
                </a:solidFill>
                <a:effectLst/>
                <a:latin typeface="Abadi"/>
                <a:ea typeface="Abadi" panose="020B0604020104020204" pitchFamily="34" charset="0"/>
                <a:cs typeface="Abadi" panose="020B0604020104020204" pitchFamily="34" charset="0"/>
              </a:rPr>
              <a:t>It gives bulk to food and helps to get rid of waste.</a:t>
            </a:r>
          </a:p>
          <a:p>
            <a:pPr marL="571500" indent="-571500">
              <a:lnSpc>
                <a:spcPct val="107000"/>
              </a:lnSpc>
              <a:spcAft>
                <a:spcPts val="25"/>
              </a:spcAft>
              <a:buFont typeface="Arial" panose="020B0604020202020204" pitchFamily="34" charset="0"/>
              <a:buChar char="•"/>
            </a:pPr>
            <a:r>
              <a:rPr lang="en-US" sz="3600">
                <a:solidFill>
                  <a:srgbClr val="000000"/>
                </a:solidFill>
                <a:effectLst/>
                <a:latin typeface="Abadi" panose="020B0604020104020204" pitchFamily="34" charset="0"/>
                <a:ea typeface="Abadi" panose="020B0604020104020204" pitchFamily="34" charset="0"/>
                <a:cs typeface="Abadi" panose="020B0604020104020204" pitchFamily="34" charset="0"/>
              </a:rPr>
              <a:t>Present in skin of fruits, vegetables and branches of whole grains.</a:t>
            </a:r>
            <a:endParaRPr lang="en-GB" sz="3600">
              <a:solidFill>
                <a:srgbClr val="000000"/>
              </a:solidFill>
              <a:effectLst/>
              <a:latin typeface="Abadi" panose="020B0604020104020204" pitchFamily="34" charset="0"/>
              <a:ea typeface="Abadi" panose="020B0604020104020204" pitchFamily="34" charset="0"/>
              <a:cs typeface="Abadi" panose="020B0604020104020204" pitchFamily="34" charset="0"/>
            </a:endParaRPr>
          </a:p>
        </p:txBody>
      </p:sp>
      <p:pic>
        <p:nvPicPr>
          <p:cNvPr id="13" name="Picture 12">
            <a:extLst>
              <a:ext uri="{FF2B5EF4-FFF2-40B4-BE49-F238E27FC236}">
                <a16:creationId xmlns:a16="http://schemas.microsoft.com/office/drawing/2014/main" id="{1EAF98CD-252C-AD40-A0D2-F2F87664AAF8}"/>
              </a:ext>
            </a:extLst>
          </p:cNvPr>
          <p:cNvPicPr>
            <a:picLocks noChangeAspect="1"/>
          </p:cNvPicPr>
          <p:nvPr/>
        </p:nvPicPr>
        <p:blipFill>
          <a:blip r:embed="rId2"/>
          <a:stretch>
            <a:fillRect/>
          </a:stretch>
        </p:blipFill>
        <p:spPr>
          <a:xfrm>
            <a:off x="11438557" y="2639545"/>
            <a:ext cx="5863655" cy="32928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sp>
        <p:nvSpPr>
          <p:cNvPr id="6" name="TextBox 5">
            <a:extLst>
              <a:ext uri="{FF2B5EF4-FFF2-40B4-BE49-F238E27FC236}">
                <a16:creationId xmlns:a16="http://schemas.microsoft.com/office/drawing/2014/main" id="{974EA459-E346-604E-A32F-07A898023E9C}"/>
              </a:ext>
            </a:extLst>
          </p:cNvPr>
          <p:cNvSpPr txBox="1"/>
          <p:nvPr/>
        </p:nvSpPr>
        <p:spPr>
          <a:xfrm>
            <a:off x="1007602" y="1815921"/>
            <a:ext cx="16276033" cy="7177927"/>
          </a:xfrm>
          <a:prstGeom prst="rect">
            <a:avLst/>
          </a:prstGeom>
          <a:noFill/>
        </p:spPr>
        <p:txBody>
          <a:bodyPr wrap="square" lIns="91440" tIns="45720" rIns="91440" bIns="45720" anchor="t">
            <a:spAutoFit/>
          </a:bodyPr>
          <a:lstStyle/>
          <a:p>
            <a:pPr marL="1600200" indent="-6350">
              <a:lnSpc>
                <a:spcPct val="107000"/>
              </a:lnSpc>
            </a:pPr>
            <a:r>
              <a:rPr lang="en-US" sz="3600" u="sng">
                <a:solidFill>
                  <a:schemeClr val="accent1"/>
                </a:solidFill>
                <a:latin typeface="Abadi" panose="020B0604020104020204" pitchFamily="34" charset="0"/>
                <a:ea typeface="Abadi" panose="020B0604020104020204" pitchFamily="34" charset="0"/>
                <a:cs typeface="Abadi" panose="020B0604020104020204" pitchFamily="34" charset="0"/>
              </a:rPr>
              <a:t>Diet</a:t>
            </a:r>
            <a:r>
              <a:rPr lang="en-US" sz="3600">
                <a:latin typeface="Abadi" panose="020B0604020104020204" pitchFamily="34" charset="0"/>
                <a:ea typeface="Abadi" panose="020B0604020104020204" pitchFamily="34" charset="0"/>
                <a:cs typeface="Abadi" panose="020B0604020104020204" pitchFamily="34" charset="0"/>
              </a:rPr>
              <a:t> </a:t>
            </a:r>
          </a:p>
          <a:p>
            <a:pPr marL="2165350" indent="-571500">
              <a:lnSpc>
                <a:spcPct val="107000"/>
              </a:lnSpc>
              <a:buFont typeface="Arial" panose="020B0604020202020204" pitchFamily="34" charset="0"/>
              <a:buChar char="•"/>
            </a:pPr>
            <a:r>
              <a:rPr lang="en-US" sz="3600">
                <a:latin typeface="Abadi" panose="020B0604020104020204" pitchFamily="34" charset="0"/>
                <a:ea typeface="Abadi" panose="020B0604020104020204" pitchFamily="34" charset="0"/>
                <a:cs typeface="Abadi" panose="020B0604020104020204" pitchFamily="34" charset="0"/>
              </a:rPr>
              <a:t>The food that we eat </a:t>
            </a:r>
          </a:p>
          <a:p>
            <a:pPr marL="1600200" indent="-6350">
              <a:lnSpc>
                <a:spcPct val="107000"/>
              </a:lnSpc>
            </a:pPr>
            <a:r>
              <a:rPr lang="en-US" sz="3600" u="sng">
                <a:solidFill>
                  <a:schemeClr val="accent1"/>
                </a:solidFill>
                <a:latin typeface="Abadi" panose="020B0604020104020204" pitchFamily="34" charset="0"/>
                <a:ea typeface="Abadi" panose="020B0604020104020204" pitchFamily="34" charset="0"/>
                <a:cs typeface="Abadi" panose="020B0604020104020204" pitchFamily="34" charset="0"/>
              </a:rPr>
              <a:t>Balanced diet</a:t>
            </a:r>
            <a:endParaRPr lang="en-US" sz="3600">
              <a:latin typeface="Abadi" panose="020B0604020104020204" pitchFamily="34" charset="0"/>
              <a:ea typeface="Abadi" panose="020B0604020104020204" pitchFamily="34" charset="0"/>
              <a:cs typeface="Abadi" panose="020B0604020104020204" pitchFamily="34" charset="0"/>
            </a:endParaRPr>
          </a:p>
          <a:p>
            <a:pPr marL="2165350" indent="-571500">
              <a:lnSpc>
                <a:spcPct val="107000"/>
              </a:lnSpc>
              <a:buFont typeface="Arial" panose="020B0604020202020204" pitchFamily="34" charset="0"/>
              <a:buChar char="•"/>
            </a:pPr>
            <a:r>
              <a:rPr lang="en-US" sz="3600">
                <a:latin typeface="Abadi" panose="020B0604020104020204" pitchFamily="34" charset="0"/>
                <a:ea typeface="Abadi" panose="020B0604020104020204" pitchFamily="34" charset="0"/>
                <a:cs typeface="Abadi" panose="020B0604020104020204" pitchFamily="34" charset="0"/>
              </a:rPr>
              <a:t>All the nutrients in right amount. </a:t>
            </a:r>
          </a:p>
          <a:p>
            <a:pPr marL="1600200" indent="-6350">
              <a:lnSpc>
                <a:spcPct val="107000"/>
              </a:lnSpc>
            </a:pPr>
            <a:r>
              <a:rPr lang="en-US" sz="3600" u="sng">
                <a:solidFill>
                  <a:schemeClr val="accent1"/>
                </a:solidFill>
                <a:latin typeface="Abadi" panose="020B0604020104020204" pitchFamily="34" charset="0"/>
                <a:ea typeface="Abadi" panose="020B0604020104020204" pitchFamily="34" charset="0"/>
                <a:cs typeface="Abadi" panose="020B0604020104020204" pitchFamily="34" charset="0"/>
              </a:rPr>
              <a:t>Cooking</a:t>
            </a:r>
            <a:r>
              <a:rPr lang="en-US" sz="3600" u="sng">
                <a:latin typeface="Abadi" panose="020B0604020104020204" pitchFamily="34" charset="0"/>
                <a:ea typeface="Abadi" panose="020B0604020104020204" pitchFamily="34" charset="0"/>
                <a:cs typeface="Abadi" panose="020B0604020104020204" pitchFamily="34" charset="0"/>
              </a:rPr>
              <a:t> </a:t>
            </a:r>
            <a:r>
              <a:rPr lang="en-US" sz="3600" u="sng">
                <a:solidFill>
                  <a:schemeClr val="accent1"/>
                </a:solidFill>
                <a:latin typeface="Abadi" panose="020B0604020104020204" pitchFamily="34" charset="0"/>
                <a:ea typeface="Abadi" panose="020B0604020104020204" pitchFamily="34" charset="0"/>
                <a:cs typeface="Abadi" panose="020B0604020104020204" pitchFamily="34" charset="0"/>
              </a:rPr>
              <a:t>food</a:t>
            </a:r>
          </a:p>
          <a:p>
            <a:pPr marL="2165350" indent="-571500">
              <a:lnSpc>
                <a:spcPct val="107000"/>
              </a:lnSpc>
              <a:buFont typeface="Arial" panose="020B0604020202020204" pitchFamily="34" charset="0"/>
              <a:buChar char="•"/>
            </a:pPr>
            <a:r>
              <a:rPr lang="en-US" sz="3600">
                <a:latin typeface="Abadi" panose="020B0604020104020204" pitchFamily="34" charset="0"/>
                <a:ea typeface="Abadi" panose="020B0604020104020204" pitchFamily="34" charset="0"/>
                <a:cs typeface="Abadi" panose="020B0604020104020204" pitchFamily="34" charset="0"/>
              </a:rPr>
              <a:t>Before cooking we need to wash the vegetables </a:t>
            </a:r>
          </a:p>
          <a:p>
            <a:pPr marL="2165350" indent="-571500">
              <a:lnSpc>
                <a:spcPct val="107000"/>
              </a:lnSpc>
              <a:buFont typeface="Arial" panose="020B0604020202020204" pitchFamily="34" charset="0"/>
              <a:buChar char="•"/>
            </a:pPr>
            <a:r>
              <a:rPr lang="en-US" sz="3600">
                <a:latin typeface="Abadi" panose="020B0604020104020204" pitchFamily="34" charset="0"/>
                <a:ea typeface="Abadi" panose="020B0604020104020204" pitchFamily="34" charset="0"/>
                <a:cs typeface="Abadi" panose="020B0604020104020204" pitchFamily="34" charset="0"/>
              </a:rPr>
              <a:t>Some nutrients are lost in vegetable so should wash before cutting. </a:t>
            </a:r>
          </a:p>
          <a:p>
            <a:pPr marL="2165350" indent="-571500">
              <a:lnSpc>
                <a:spcPct val="107000"/>
              </a:lnSpc>
              <a:buFont typeface="Arial" panose="020B0604020202020204" pitchFamily="34" charset="0"/>
              <a:buChar char="•"/>
            </a:pPr>
            <a:r>
              <a:rPr lang="en-US" sz="3600">
                <a:latin typeface="Abadi" panose="020B0604020104020204" pitchFamily="34" charset="0"/>
                <a:ea typeface="Abadi" panose="020B0604020104020204" pitchFamily="34" charset="0"/>
                <a:cs typeface="Abadi" panose="020B0604020104020204" pitchFamily="34" charset="0"/>
              </a:rPr>
              <a:t>Even the pulses lose some nutrients when they are soaked in water. So we need to cook with the same soaked water.</a:t>
            </a:r>
          </a:p>
          <a:p>
            <a:pPr marL="2165350" indent="-571500">
              <a:lnSpc>
                <a:spcPct val="107000"/>
              </a:lnSpc>
              <a:buFont typeface="Arial" panose="020B0604020202020204" pitchFamily="34" charset="0"/>
              <a:buChar char="•"/>
            </a:pPr>
            <a:r>
              <a:rPr lang="en-US" sz="3600">
                <a:latin typeface="Abadi" panose="020B0604020104020204" pitchFamily="34" charset="0"/>
                <a:ea typeface="Abadi" panose="020B0604020104020204" pitchFamily="34" charset="0"/>
                <a:cs typeface="Abadi" panose="020B0604020104020204" pitchFamily="34" charset="0"/>
              </a:rPr>
              <a:t>Some fruits and vegetables can be eaten with out cooking. </a:t>
            </a:r>
          </a:p>
          <a:p>
            <a:pPr marL="1600200" indent="-6350">
              <a:lnSpc>
                <a:spcPct val="107000"/>
              </a:lnSpc>
            </a:pPr>
            <a:endParaRPr lang="en-US" sz="3600">
              <a:latin typeface="Abadi" panose="020B0604020104020204" pitchFamily="34" charset="0"/>
              <a:ea typeface="Abadi" panose="020B0604020104020204" pitchFamily="34" charset="0"/>
              <a:cs typeface="Abadi" panose="020B0604020104020204" pitchFamily="34" charset="0"/>
            </a:endParaRPr>
          </a:p>
          <a:p>
            <a:pPr marL="1600200" indent="-6350">
              <a:lnSpc>
                <a:spcPct val="107000"/>
              </a:lnSpc>
            </a:pPr>
            <a:endParaRPr lang="en-US" sz="3600">
              <a:solidFill>
                <a:srgbClr val="000000"/>
              </a:solidFill>
              <a:effectLst/>
              <a:latin typeface="Abadi" panose="020B0604020104020204" pitchFamily="34" charset="0"/>
              <a:ea typeface="Abadi" panose="020B0604020104020204" pitchFamily="34" charset="0"/>
              <a:cs typeface="Abadi" panose="020B0604020104020204" pitchFamily="34" charset="0"/>
            </a:endParaRPr>
          </a:p>
        </p:txBody>
      </p:sp>
      <p:pic>
        <p:nvPicPr>
          <p:cNvPr id="10" name="Picture 9">
            <a:extLst>
              <a:ext uri="{FF2B5EF4-FFF2-40B4-BE49-F238E27FC236}">
                <a16:creationId xmlns:a16="http://schemas.microsoft.com/office/drawing/2014/main" id="{95F8F7BC-A2D4-D741-B0E8-72E468725458}"/>
              </a:ext>
            </a:extLst>
          </p:cNvPr>
          <p:cNvPicPr>
            <a:picLocks noChangeAspect="1"/>
          </p:cNvPicPr>
          <p:nvPr/>
        </p:nvPicPr>
        <p:blipFill>
          <a:blip r:embed="rId2"/>
          <a:stretch>
            <a:fillRect/>
          </a:stretch>
        </p:blipFill>
        <p:spPr>
          <a:xfrm>
            <a:off x="11814416" y="560579"/>
            <a:ext cx="3263647" cy="4066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0EA7F7-2D27-5747-A08D-5EDDC50FBC96}"/>
              </a:ext>
            </a:extLst>
          </p:cNvPr>
          <p:cNvSpPr>
            <a:spLocks noGrp="1"/>
          </p:cNvSpPr>
          <p:nvPr>
            <p:ph type="body" idx="1"/>
          </p:nvPr>
        </p:nvSpPr>
        <p:spPr>
          <a:xfrm rot="10800000" flipV="1">
            <a:off x="2004399" y="282575"/>
            <a:ext cx="15779799" cy="11695395"/>
          </a:xfrm>
        </p:spPr>
        <p:txBody>
          <a:bodyPr>
            <a:noAutofit/>
          </a:bodyPr>
          <a:lstStyle/>
          <a:p>
            <a:r>
              <a:rPr lang="en-US" sz="3600" b="1" u="sng">
                <a:solidFill>
                  <a:schemeClr val="accent1"/>
                </a:solidFill>
              </a:rPr>
              <a:t>Preserving food</a:t>
            </a:r>
          </a:p>
          <a:p>
            <a:pPr marL="800100" indent="-571500">
              <a:buFont typeface="Arial" panose="020B0604020202020204" pitchFamily="34" charset="0"/>
              <a:buChar char="•"/>
            </a:pPr>
            <a:r>
              <a:rPr lang="en-US" sz="3600"/>
              <a:t>Food get spoiled due to the growth of microbes. </a:t>
            </a:r>
          </a:p>
          <a:p>
            <a:pPr marL="800100" indent="-571500">
              <a:buFont typeface="Arial" panose="020B0604020202020204" pitchFamily="34" charset="0"/>
              <a:buChar char="•"/>
            </a:pPr>
            <a:r>
              <a:rPr lang="en-US" sz="3600"/>
              <a:t>The spoilage is controlled by preserving the food.</a:t>
            </a:r>
          </a:p>
          <a:p>
            <a:r>
              <a:rPr lang="en-US" sz="3600" b="1" u="sng">
                <a:solidFill>
                  <a:schemeClr val="accent1"/>
                </a:solidFill>
              </a:rPr>
              <a:t>Methods of preservation </a:t>
            </a:r>
          </a:p>
          <a:p>
            <a:pPr marL="228600" indent="0"/>
            <a:r>
              <a:rPr lang="en-US" sz="3600">
                <a:solidFill>
                  <a:srgbClr val="00B050"/>
                </a:solidFill>
              </a:rPr>
              <a:t>1. </a:t>
            </a:r>
            <a:r>
              <a:rPr lang="en-US" sz="3600" u="sng">
                <a:solidFill>
                  <a:srgbClr val="00B050"/>
                </a:solidFill>
              </a:rPr>
              <a:t>Refrigeration</a:t>
            </a:r>
            <a:r>
              <a:rPr lang="en-US" sz="3600"/>
              <a:t> </a:t>
            </a:r>
          </a:p>
          <a:p>
            <a:pPr marL="800100" indent="-571500">
              <a:buFont typeface="Arial" panose="020B0604020202020204" pitchFamily="34" charset="0"/>
              <a:buChar char="•"/>
            </a:pPr>
            <a:r>
              <a:rPr lang="en-US" sz="3600"/>
              <a:t>Temperature is very low so they do not allow the germs to grow.</a:t>
            </a:r>
          </a:p>
          <a:p>
            <a:pPr marL="228600" indent="0"/>
            <a:r>
              <a:rPr lang="en-US" sz="3600">
                <a:solidFill>
                  <a:srgbClr val="00B050"/>
                </a:solidFill>
              </a:rPr>
              <a:t>2. </a:t>
            </a:r>
            <a:r>
              <a:rPr lang="en-US" sz="3600" u="sng">
                <a:solidFill>
                  <a:srgbClr val="00B050"/>
                </a:solidFill>
              </a:rPr>
              <a:t>Deep Freezing</a:t>
            </a:r>
            <a:r>
              <a:rPr lang="en-US" sz="3600"/>
              <a:t> </a:t>
            </a:r>
          </a:p>
          <a:p>
            <a:pPr marL="800100" indent="-571500">
              <a:buFont typeface="Arial" panose="020B0604020202020204" pitchFamily="34" charset="0"/>
              <a:buChar char="•"/>
            </a:pPr>
            <a:r>
              <a:rPr lang="en-US" sz="3600"/>
              <a:t>Meat, fish and carrots are placed in deep freezing where the water inside them turn into ice where the germs cannot grow easily. </a:t>
            </a:r>
          </a:p>
          <a:p>
            <a:pPr marL="228600" indent="0"/>
            <a:r>
              <a:rPr lang="en-US" sz="3600">
                <a:solidFill>
                  <a:srgbClr val="00B050"/>
                </a:solidFill>
              </a:rPr>
              <a:t>3. </a:t>
            </a:r>
            <a:r>
              <a:rPr lang="en-US" sz="3600" u="sng">
                <a:solidFill>
                  <a:srgbClr val="00B050"/>
                </a:solidFill>
              </a:rPr>
              <a:t>Drying</a:t>
            </a:r>
            <a:r>
              <a:rPr lang="en-US" sz="3600"/>
              <a:t> </a:t>
            </a:r>
          </a:p>
          <a:p>
            <a:pPr marL="800100" indent="-571500">
              <a:buFont typeface="Arial" panose="020B0604020202020204" pitchFamily="34" charset="0"/>
              <a:buChar char="•"/>
            </a:pPr>
            <a:r>
              <a:rPr lang="en-US" sz="3600"/>
              <a:t>It is one of the oldest method </a:t>
            </a:r>
          </a:p>
          <a:p>
            <a:pPr marL="800100" indent="-571500">
              <a:buFont typeface="Arial" panose="020B0604020202020204" pitchFamily="34" charset="0"/>
              <a:buChar char="•"/>
            </a:pPr>
            <a:r>
              <a:rPr lang="en-US" sz="3600"/>
              <a:t>The dried food is packed inside the container to protect itself from moisture.</a:t>
            </a:r>
          </a:p>
          <a:p>
            <a:pPr marL="800100" indent="-571500">
              <a:buFont typeface="Arial" panose="020B0604020202020204" pitchFamily="34" charset="0"/>
              <a:buChar char="•"/>
            </a:pPr>
            <a:r>
              <a:rPr lang="en-US" sz="3600"/>
              <a:t>Example dried fruits, nuts, etc.</a:t>
            </a:r>
          </a:p>
          <a:p>
            <a:pPr marL="228600" indent="0"/>
            <a:endParaRPr lang="en-US" sz="3600">
              <a:solidFill>
                <a:srgbClr val="000000"/>
              </a:solidFill>
            </a:endParaRPr>
          </a:p>
          <a:p>
            <a:pPr marL="228600" indent="0"/>
            <a:r>
              <a:rPr lang="en-US" sz="3600">
                <a:solidFill>
                  <a:srgbClr val="000000"/>
                </a:solidFill>
                <a:latin typeface="Abadi"/>
              </a:rPr>
              <a:t>                 </a:t>
            </a:r>
            <a:endParaRPr lang="en-US" sz="3600">
              <a:solidFill>
                <a:srgbClr val="000000"/>
              </a:solidFill>
              <a:latin typeface="Abadi" panose="020B0604020104020204" pitchFamily="34" charset="0"/>
            </a:endParaRPr>
          </a:p>
          <a:p>
            <a:endParaRPr lang="en-US" sz="3600">
              <a:solidFill>
                <a:srgbClr val="000000"/>
              </a:solidFill>
              <a:latin typeface="Abadi" panose="020B0604020104020204" pitchFamily="34" charset="0"/>
            </a:endParaRPr>
          </a:p>
          <a:p>
            <a:r>
              <a:rPr lang="en-US" sz="3600">
                <a:solidFill>
                  <a:srgbClr val="000000"/>
                </a:solidFill>
                <a:latin typeface="Abadi"/>
              </a:rPr>
              <a:t>                                                    </a:t>
            </a:r>
          </a:p>
          <a:p>
            <a:r>
              <a:rPr lang="en-US" sz="3600" dirty="0">
                <a:solidFill>
                  <a:srgbClr val="000000"/>
                </a:solidFill>
                <a:latin typeface="Abadi"/>
              </a:rPr>
              <a:t>                                                                                                                                                  </a:t>
            </a:r>
            <a:endParaRPr lang="en-US" dirty="0"/>
          </a:p>
        </p:txBody>
      </p:sp>
      <p:sp>
        <p:nvSpPr>
          <p:cNvPr id="4" name="Slide Number Placeholder 3">
            <a:extLst>
              <a:ext uri="{FF2B5EF4-FFF2-40B4-BE49-F238E27FC236}">
                <a16:creationId xmlns:a16="http://schemas.microsoft.com/office/drawing/2014/main" id="{7D8620B6-D93E-1542-AABC-A980E81D6A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spTree>
    <p:extLst>
      <p:ext uri="{BB962C8B-B14F-4D97-AF65-F5344CB8AC3E}">
        <p14:creationId xmlns:p14="http://schemas.microsoft.com/office/powerpoint/2010/main" val="4038831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1B9776-73A3-2642-A87F-802E5ECEB3C5}"/>
              </a:ext>
            </a:extLst>
          </p:cNvPr>
          <p:cNvSpPr>
            <a:spLocks noGrp="1"/>
          </p:cNvSpPr>
          <p:nvPr>
            <p:ph type="body" idx="1"/>
          </p:nvPr>
        </p:nvSpPr>
        <p:spPr>
          <a:xfrm>
            <a:off x="2377660" y="-485808"/>
            <a:ext cx="11746779" cy="7305123"/>
          </a:xfrm>
        </p:spPr>
        <p:txBody>
          <a:bodyPr>
            <a:noAutofit/>
          </a:bodyPr>
          <a:lstStyle/>
          <a:p>
            <a:pPr marL="228600" indent="0"/>
            <a:r>
              <a:rPr lang="en-US" sz="2800" u="sng">
                <a:solidFill>
                  <a:srgbClr val="00B050"/>
                </a:solidFill>
              </a:rPr>
              <a:t>4. Using preservatives </a:t>
            </a:r>
          </a:p>
          <a:p>
            <a:pPr marL="800100" indent="-571500">
              <a:buFont typeface="Arial" panose="020B0604020202020204" pitchFamily="34" charset="0"/>
              <a:buChar char="•"/>
            </a:pPr>
            <a:r>
              <a:rPr lang="en-US" sz="2800">
                <a:solidFill>
                  <a:schemeClr val="tx1"/>
                </a:solidFill>
              </a:rPr>
              <a:t>Sugar,  salt and oil are used as preservatives where they do not allow the germs to grow.</a:t>
            </a:r>
          </a:p>
          <a:p>
            <a:pPr marL="800100" indent="-571500">
              <a:buFont typeface="Arial" panose="020B0604020202020204" pitchFamily="34" charset="0"/>
              <a:buChar char="•"/>
            </a:pPr>
            <a:r>
              <a:rPr lang="en-US" sz="2800">
                <a:solidFill>
                  <a:schemeClr val="tx1"/>
                </a:solidFill>
              </a:rPr>
              <a:t>Example pickle,  jam, etc.</a:t>
            </a:r>
          </a:p>
          <a:p>
            <a:pPr marL="228600" indent="0"/>
            <a:endParaRPr lang="en-US" sz="2800" u="sng">
              <a:solidFill>
                <a:srgbClr val="00B050"/>
              </a:solidFill>
            </a:endParaRPr>
          </a:p>
          <a:p>
            <a:pPr marL="228600" indent="0"/>
            <a:r>
              <a:rPr lang="en-US" sz="2800" u="sng">
                <a:solidFill>
                  <a:srgbClr val="00B050"/>
                </a:solidFill>
              </a:rPr>
              <a:t>5. Canning and bottling </a:t>
            </a:r>
          </a:p>
          <a:p>
            <a:pPr marL="800100" indent="-571500">
              <a:buFont typeface="Arial" panose="020B0604020202020204" pitchFamily="34" charset="0"/>
              <a:buChar char="•"/>
            </a:pPr>
            <a:r>
              <a:rPr lang="en-US" sz="2800">
                <a:solidFill>
                  <a:schemeClr val="tx1"/>
                </a:solidFill>
              </a:rPr>
              <a:t>Canning is a process in which food is heated in a can yo kill the germs.</a:t>
            </a:r>
          </a:p>
          <a:p>
            <a:pPr marL="800100" indent="-571500">
              <a:buFont typeface="Arial" panose="020B0604020202020204" pitchFamily="34" charset="0"/>
              <a:buChar char="•"/>
            </a:pPr>
            <a:r>
              <a:rPr lang="en-US" sz="2800">
                <a:solidFill>
                  <a:schemeClr val="tx1"/>
                </a:solidFill>
              </a:rPr>
              <a:t>Bottling is a process in which the bottle is used to heat food. </a:t>
            </a:r>
          </a:p>
          <a:p>
            <a:pPr marL="800100" indent="-571500">
              <a:buFont typeface="Arial" panose="020B0604020202020204" pitchFamily="34" charset="0"/>
              <a:buChar char="•"/>
            </a:pPr>
            <a:r>
              <a:rPr lang="en-US" sz="2800">
                <a:solidFill>
                  <a:schemeClr val="tx1"/>
                </a:solidFill>
              </a:rPr>
              <a:t>The air is driven out of a container and it is sealed and preserved for months. </a:t>
            </a:r>
          </a:p>
          <a:p>
            <a:pPr marL="800100" indent="-571500">
              <a:buFont typeface="Arial" panose="020B0604020202020204" pitchFamily="34" charset="0"/>
              <a:buChar char="•"/>
            </a:pPr>
            <a:r>
              <a:rPr lang="en-US" sz="2800">
                <a:solidFill>
                  <a:schemeClr val="tx1"/>
                </a:solidFill>
              </a:rPr>
              <a:t>Example Fruits and vegetables are preserved in the air tight bottles. </a:t>
            </a:r>
          </a:p>
        </p:txBody>
      </p:sp>
      <p:sp>
        <p:nvSpPr>
          <p:cNvPr id="4" name="Slide Number Placeholder 3">
            <a:extLst>
              <a:ext uri="{FF2B5EF4-FFF2-40B4-BE49-F238E27FC236}">
                <a16:creationId xmlns:a16="http://schemas.microsoft.com/office/drawing/2014/main" id="{BAC28F08-D01E-A84D-B67F-3041834F93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spTree>
    <p:extLst>
      <p:ext uri="{BB962C8B-B14F-4D97-AF65-F5344CB8AC3E}">
        <p14:creationId xmlns:p14="http://schemas.microsoft.com/office/powerpoint/2010/main" val="1907584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0F18-0FA6-4580-97F1-EFC786513707}"/>
              </a:ext>
            </a:extLst>
          </p:cNvPr>
          <p:cNvSpPr>
            <a:spLocks noGrp="1"/>
          </p:cNvSpPr>
          <p:nvPr>
            <p:ph type="title"/>
          </p:nvPr>
        </p:nvSpPr>
        <p:spPr>
          <a:xfrm>
            <a:off x="457200" y="274638"/>
            <a:ext cx="16916400" cy="1143000"/>
          </a:xfrm>
        </p:spPr>
        <p:txBody>
          <a:bodyPr/>
          <a:lstStyle/>
          <a:p>
            <a:endParaRPr lang="en-IN"/>
          </a:p>
        </p:txBody>
      </p:sp>
      <p:sp>
        <p:nvSpPr>
          <p:cNvPr id="3" name="Text Placeholder 2">
            <a:extLst>
              <a:ext uri="{FF2B5EF4-FFF2-40B4-BE49-F238E27FC236}">
                <a16:creationId xmlns:a16="http://schemas.microsoft.com/office/drawing/2014/main" id="{D27191AD-186D-4B11-A137-9A84B99A27A4}"/>
              </a:ext>
            </a:extLst>
          </p:cNvPr>
          <p:cNvSpPr>
            <a:spLocks noGrp="1"/>
          </p:cNvSpPr>
          <p:nvPr>
            <p:ph type="body" idx="1"/>
          </p:nvPr>
        </p:nvSpPr>
        <p:spPr>
          <a:xfrm>
            <a:off x="3616576" y="2036618"/>
            <a:ext cx="13735456" cy="7770832"/>
          </a:xfrm>
        </p:spPr>
        <p:txBody>
          <a:bodyPr>
            <a:normAutofit/>
          </a:bodyPr>
          <a:lstStyle/>
          <a:p>
            <a:r>
              <a:rPr lang="en-US" b="1"/>
              <a:t>Question time. </a:t>
            </a:r>
          </a:p>
          <a:p>
            <a:pPr marL="114300" indent="0">
              <a:buNone/>
            </a:pPr>
            <a:endParaRPr lang="en-US" b="1"/>
          </a:p>
          <a:p>
            <a:pPr marL="628650" indent="-514350">
              <a:buAutoNum type="arabicPeriod"/>
            </a:pPr>
            <a:r>
              <a:rPr lang="en-US"/>
              <a:t>What is a a balance diet?</a:t>
            </a:r>
          </a:p>
          <a:p>
            <a:pPr marL="628650" indent="-514350">
              <a:buAutoNum type="arabicPeriod"/>
            </a:pPr>
            <a:r>
              <a:rPr lang="en-US"/>
              <a:t>What is a roughage?</a:t>
            </a:r>
          </a:p>
          <a:p>
            <a:pPr marL="628650" indent="-514350">
              <a:buAutoNum type="arabicPeriod"/>
            </a:pPr>
            <a:r>
              <a:rPr lang="en-US"/>
              <a:t>Name the different type of preservation. </a:t>
            </a:r>
          </a:p>
          <a:p>
            <a:pPr marL="628650" indent="-514350">
              <a:buAutoNum type="arabicPeriod"/>
            </a:pPr>
            <a:endParaRPr lang="en-US" dirty="0"/>
          </a:p>
        </p:txBody>
      </p:sp>
      <p:sp>
        <p:nvSpPr>
          <p:cNvPr id="4" name="Slide Number Placeholder 3">
            <a:extLst>
              <a:ext uri="{FF2B5EF4-FFF2-40B4-BE49-F238E27FC236}">
                <a16:creationId xmlns:a16="http://schemas.microsoft.com/office/drawing/2014/main" id="{F4E856FC-1958-4F1A-8AB5-19FADC96FF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spTree>
    <p:extLst>
      <p:ext uri="{BB962C8B-B14F-4D97-AF65-F5344CB8AC3E}">
        <p14:creationId xmlns:p14="http://schemas.microsoft.com/office/powerpoint/2010/main" val="3437668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pic>
        <p:nvPicPr>
          <p:cNvPr id="6" name="Picture 5">
            <a:extLst>
              <a:ext uri="{FF2B5EF4-FFF2-40B4-BE49-F238E27FC236}">
                <a16:creationId xmlns:a16="http://schemas.microsoft.com/office/drawing/2014/main" id="{72493772-68F2-7A47-BBC1-DAF5191FFBA3}"/>
              </a:ext>
            </a:extLst>
          </p:cNvPr>
          <p:cNvPicPr>
            <a:picLocks noChangeAspect="1"/>
          </p:cNvPicPr>
          <p:nvPr/>
        </p:nvPicPr>
        <p:blipFill>
          <a:blip r:embed="rId2"/>
          <a:stretch>
            <a:fillRect/>
          </a:stretch>
        </p:blipFill>
        <p:spPr>
          <a:xfrm>
            <a:off x="3040804" y="1403447"/>
            <a:ext cx="12199196" cy="78040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784897" y="2360280"/>
            <a:ext cx="14718206" cy="5163967"/>
          </a:xfrm>
        </p:spPr>
        <p:txBody>
          <a:bodyPr>
            <a:normAutofit/>
          </a:bodyPr>
          <a:lstStyle/>
          <a:p>
            <a:pPr marL="114300" indent="0">
              <a:buNone/>
            </a:pPr>
            <a:r>
              <a:rPr lang="en-IN"/>
              <a:t>     Prakash studied in grade 4, he gets up very late in the morning and so that the school arrives before he finishes his breakfast. One day he got up very late where he did not have time to have his breakfast. After 2 hours in school he felt drowsy and felt very tired. His class teacher saw that Prakash was not feeling comfortable to sit in the class. She questioned him about his discomfort. He replied that he did not have his breakfast because he got up late in the morning. His teacher advised him now to skip the breakfast as it is very important diet which should never be skipped. …</a:t>
            </a:r>
          </a:p>
        </p:txBody>
      </p:sp>
      <p:sp>
        <p:nvSpPr>
          <p:cNvPr id="4" name="Title 3">
            <a:extLst>
              <a:ext uri="{FF2B5EF4-FFF2-40B4-BE49-F238E27FC236}">
                <a16:creationId xmlns:a16="http://schemas.microsoft.com/office/drawing/2014/main" id="{2F22A192-9E1E-781A-C78B-D50BA3169CCD}"/>
              </a:ext>
            </a:extLst>
          </p:cNvPr>
          <p:cNvSpPr>
            <a:spLocks noGrp="1"/>
          </p:cNvSpPr>
          <p:nvPr>
            <p:ph type="title"/>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532544-92D9-E389-204D-F55D556C4CEB}"/>
              </a:ext>
            </a:extLst>
          </p:cNvPr>
          <p:cNvSpPr>
            <a:spLocks noGrp="1"/>
          </p:cNvSpPr>
          <p:nvPr>
            <p:ph type="body" idx="1"/>
          </p:nvPr>
        </p:nvSpPr>
        <p:spPr>
          <a:xfrm>
            <a:off x="3389312" y="1092201"/>
            <a:ext cx="12130088" cy="4419600"/>
          </a:xfrm>
        </p:spPr>
        <p:txBody>
          <a:bodyPr>
            <a:noAutofit/>
          </a:bodyPr>
          <a:lstStyle/>
          <a:p>
            <a:r>
              <a:rPr lang="en-US" sz="4000" b="1">
                <a:solidFill>
                  <a:schemeClr val="accent1"/>
                </a:solidFill>
                <a:latin typeface="Roboto" panose="02000000000000000000" pitchFamily="2" charset="0"/>
              </a:rPr>
              <a:t>Food</a:t>
            </a:r>
            <a:r>
              <a:rPr lang="en-US" sz="4000">
                <a:solidFill>
                  <a:srgbClr val="3C4043"/>
                </a:solidFill>
                <a:latin typeface="Roboto" panose="02000000000000000000" pitchFamily="2" charset="0"/>
              </a:rPr>
              <a:t> : Any nutrient</a:t>
            </a:r>
            <a:r>
              <a:rPr lang="en-US" sz="4000" b="0" i="0">
                <a:solidFill>
                  <a:srgbClr val="3C4043"/>
                </a:solidFill>
                <a:effectLst/>
                <a:latin typeface="Roboto" panose="02000000000000000000" pitchFamily="2" charset="0"/>
              </a:rPr>
              <a:t> </a:t>
            </a:r>
            <a:r>
              <a:rPr lang="en-GB" sz="4000" b="0" i="0">
                <a:solidFill>
                  <a:srgbClr val="3C4043"/>
                </a:solidFill>
                <a:effectLst/>
                <a:latin typeface="Roboto" panose="02000000000000000000" pitchFamily="2" charset="0"/>
              </a:rPr>
              <a:t>substance that people or animals eat or drink or that plants absorb in order to maintain life and growth.</a:t>
            </a:r>
            <a:br>
              <a:rPr lang="en-US" sz="4000"/>
            </a:br>
            <a:r>
              <a:rPr lang="en-US" sz="4000"/>
              <a:t>Food plays an important role in keeping us healthy. </a:t>
            </a:r>
            <a:br>
              <a:rPr lang="en-US" sz="4000"/>
            </a:br>
            <a:endParaRPr lang="en-US" sz="4000"/>
          </a:p>
        </p:txBody>
      </p:sp>
      <p:sp>
        <p:nvSpPr>
          <p:cNvPr id="4" name="Slide Number Placeholder 3">
            <a:extLst>
              <a:ext uri="{FF2B5EF4-FFF2-40B4-BE49-F238E27FC236}">
                <a16:creationId xmlns:a16="http://schemas.microsoft.com/office/drawing/2014/main" id="{A15641DF-42BF-D3A4-395A-847EA72E0A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a:t>
            </a:fld>
            <a:endParaRPr lang="en-US"/>
          </a:p>
        </p:txBody>
      </p:sp>
    </p:spTree>
    <p:extLst>
      <p:ext uri="{BB962C8B-B14F-4D97-AF65-F5344CB8AC3E}">
        <p14:creationId xmlns:p14="http://schemas.microsoft.com/office/powerpoint/2010/main" val="1404471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02BB-F275-394F-BF98-102E70891F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524F434-E9EF-E44D-A415-C09067014F61}"/>
              </a:ext>
            </a:extLst>
          </p:cNvPr>
          <p:cNvSpPr>
            <a:spLocks noGrp="1"/>
          </p:cNvSpPr>
          <p:nvPr>
            <p:ph type="body" idx="1"/>
          </p:nvPr>
        </p:nvSpPr>
        <p:spPr>
          <a:xfrm>
            <a:off x="2295462" y="282575"/>
            <a:ext cx="14016481" cy="4046967"/>
          </a:xfrm>
        </p:spPr>
        <p:txBody>
          <a:bodyPr>
            <a:noAutofit/>
          </a:bodyPr>
          <a:lstStyle/>
          <a:p>
            <a:r>
              <a:rPr lang="en-US" sz="3600" b="1">
                <a:solidFill>
                  <a:schemeClr val="accent1"/>
                </a:solidFill>
              </a:rPr>
              <a:t>Why do we need food?</a:t>
            </a:r>
          </a:p>
          <a:p>
            <a:br>
              <a:rPr lang="en-US" sz="3600"/>
            </a:br>
            <a:r>
              <a:rPr lang="en-US" sz="3600">
                <a:solidFill>
                  <a:srgbClr val="3C4043"/>
                </a:solidFill>
                <a:latin typeface="Roboto" panose="02000000000000000000" pitchFamily="2" charset="0"/>
              </a:rPr>
              <a:t>1.E</a:t>
            </a:r>
            <a:r>
              <a:rPr lang="en-GB" sz="3600" b="0" i="0">
                <a:solidFill>
                  <a:srgbClr val="3C4043"/>
                </a:solidFill>
                <a:effectLst/>
                <a:latin typeface="Roboto" panose="02000000000000000000" pitchFamily="2" charset="0"/>
              </a:rPr>
              <a:t>nergy for activity, </a:t>
            </a:r>
            <a:br>
              <a:rPr lang="en-US" sz="3600" b="0" i="0">
                <a:solidFill>
                  <a:srgbClr val="3C4043"/>
                </a:solidFill>
                <a:effectLst/>
                <a:latin typeface="Roboto" panose="02000000000000000000" pitchFamily="2" charset="0"/>
              </a:rPr>
            </a:br>
            <a:r>
              <a:rPr lang="en-US" sz="3600" b="0" i="0">
                <a:solidFill>
                  <a:srgbClr val="3C4043"/>
                </a:solidFill>
                <a:effectLst/>
                <a:latin typeface="Roboto" panose="02000000000000000000" pitchFamily="2" charset="0"/>
              </a:rPr>
              <a:t>2. </a:t>
            </a:r>
            <a:r>
              <a:rPr lang="en-US" sz="3600">
                <a:solidFill>
                  <a:srgbClr val="3C4043"/>
                </a:solidFill>
                <a:latin typeface="Roboto" panose="02000000000000000000" pitchFamily="2" charset="0"/>
              </a:rPr>
              <a:t>Gr</a:t>
            </a:r>
            <a:r>
              <a:rPr lang="en-GB" sz="3600" b="0" i="0">
                <a:solidFill>
                  <a:srgbClr val="3C4043"/>
                </a:solidFill>
                <a:effectLst/>
                <a:latin typeface="Roboto" panose="02000000000000000000" pitchFamily="2" charset="0"/>
              </a:rPr>
              <a:t>owth, and </a:t>
            </a:r>
            <a:endParaRPr lang="en-US" sz="3600" b="0" i="0">
              <a:solidFill>
                <a:srgbClr val="3C4043"/>
              </a:solidFill>
              <a:effectLst/>
              <a:latin typeface="Roboto" panose="02000000000000000000" pitchFamily="2" charset="0"/>
            </a:endParaRPr>
          </a:p>
          <a:p>
            <a:r>
              <a:rPr lang="en-US" sz="3600" b="0" i="0">
                <a:solidFill>
                  <a:srgbClr val="3C4043"/>
                </a:solidFill>
                <a:effectLst/>
                <a:latin typeface="Roboto" panose="02000000000000000000" pitchFamily="2" charset="0"/>
              </a:rPr>
              <a:t>  3. </a:t>
            </a:r>
            <a:r>
              <a:rPr lang="en-US" sz="3600">
                <a:solidFill>
                  <a:srgbClr val="3C4043"/>
                </a:solidFill>
                <a:latin typeface="Roboto" panose="02000000000000000000" pitchFamily="2" charset="0"/>
              </a:rPr>
              <a:t>Al</a:t>
            </a:r>
            <a:r>
              <a:rPr lang="en-GB" sz="3600" b="0" i="0">
                <a:solidFill>
                  <a:srgbClr val="3C4043"/>
                </a:solidFill>
                <a:effectLst/>
                <a:latin typeface="Roboto" panose="02000000000000000000" pitchFamily="2" charset="0"/>
              </a:rPr>
              <a:t>l functions of the body such as breathing, digesting </a:t>
            </a:r>
            <a:r>
              <a:rPr lang="en-GB" sz="3600" b="1" i="0">
                <a:solidFill>
                  <a:srgbClr val="3C4043"/>
                </a:solidFill>
                <a:effectLst/>
                <a:latin typeface="Roboto" panose="02000000000000000000" pitchFamily="2" charset="0"/>
              </a:rPr>
              <a:t>food</a:t>
            </a:r>
            <a:r>
              <a:rPr lang="en-GB" sz="3600" b="0" i="0">
                <a:solidFill>
                  <a:srgbClr val="3C4043"/>
                </a:solidFill>
                <a:effectLst/>
                <a:latin typeface="Roboto" panose="02000000000000000000" pitchFamily="2" charset="0"/>
              </a:rPr>
              <a:t>, and keeping warm</a:t>
            </a:r>
            <a:r>
              <a:rPr lang="en-US" sz="3600" b="0" i="0">
                <a:solidFill>
                  <a:srgbClr val="3C4043"/>
                </a:solidFill>
                <a:effectLst/>
                <a:latin typeface="Roboto" panose="02000000000000000000" pitchFamily="2" charset="0"/>
              </a:rPr>
              <a:t> , etc</a:t>
            </a:r>
            <a:endParaRPr lang="en-US" sz="3600"/>
          </a:p>
        </p:txBody>
      </p:sp>
      <p:sp>
        <p:nvSpPr>
          <p:cNvPr id="4" name="Slide Number Placeholder 3">
            <a:extLst>
              <a:ext uri="{FF2B5EF4-FFF2-40B4-BE49-F238E27FC236}">
                <a16:creationId xmlns:a16="http://schemas.microsoft.com/office/drawing/2014/main" id="{68D04B4A-8AC9-C446-8C71-38FE1DE9B3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pic>
        <p:nvPicPr>
          <p:cNvPr id="7" name="Picture 6">
            <a:extLst>
              <a:ext uri="{FF2B5EF4-FFF2-40B4-BE49-F238E27FC236}">
                <a16:creationId xmlns:a16="http://schemas.microsoft.com/office/drawing/2014/main" id="{E2163147-594C-FB4E-86E5-CD801C0E62DA}"/>
              </a:ext>
            </a:extLst>
          </p:cNvPr>
          <p:cNvPicPr>
            <a:picLocks noChangeAspect="1"/>
          </p:cNvPicPr>
          <p:nvPr/>
        </p:nvPicPr>
        <p:blipFill>
          <a:blip r:embed="rId2"/>
          <a:stretch>
            <a:fillRect/>
          </a:stretch>
        </p:blipFill>
        <p:spPr>
          <a:xfrm>
            <a:off x="2498429" y="5143500"/>
            <a:ext cx="5418454" cy="3608690"/>
          </a:xfrm>
          <a:prstGeom prst="rect">
            <a:avLst/>
          </a:prstGeom>
        </p:spPr>
      </p:pic>
      <p:pic>
        <p:nvPicPr>
          <p:cNvPr id="10" name="Picture 9">
            <a:extLst>
              <a:ext uri="{FF2B5EF4-FFF2-40B4-BE49-F238E27FC236}">
                <a16:creationId xmlns:a16="http://schemas.microsoft.com/office/drawing/2014/main" id="{26289C8E-52C4-9B4E-8EE0-07A8A3D797D6}"/>
              </a:ext>
            </a:extLst>
          </p:cNvPr>
          <p:cNvPicPr>
            <a:picLocks noChangeAspect="1"/>
          </p:cNvPicPr>
          <p:nvPr/>
        </p:nvPicPr>
        <p:blipFill>
          <a:blip r:embed="rId3"/>
          <a:stretch>
            <a:fillRect/>
          </a:stretch>
        </p:blipFill>
        <p:spPr>
          <a:xfrm>
            <a:off x="10203348" y="4991101"/>
            <a:ext cx="4762500" cy="3324225"/>
          </a:xfrm>
          <a:prstGeom prst="rect">
            <a:avLst/>
          </a:prstGeom>
        </p:spPr>
      </p:pic>
    </p:spTree>
    <p:extLst>
      <p:ext uri="{BB962C8B-B14F-4D97-AF65-F5344CB8AC3E}">
        <p14:creationId xmlns:p14="http://schemas.microsoft.com/office/powerpoint/2010/main" val="364338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59DB-2D75-0644-9BBF-B5E3BDD715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475E5CB-47B9-E947-94B1-165EC59646EB}"/>
              </a:ext>
            </a:extLst>
          </p:cNvPr>
          <p:cNvSpPr>
            <a:spLocks noGrp="1"/>
          </p:cNvSpPr>
          <p:nvPr>
            <p:ph type="body" idx="1"/>
          </p:nvPr>
        </p:nvSpPr>
        <p:spPr>
          <a:xfrm>
            <a:off x="3068954" y="709383"/>
            <a:ext cx="13800566" cy="5087092"/>
          </a:xfrm>
        </p:spPr>
        <p:txBody>
          <a:bodyPr>
            <a:noAutofit/>
          </a:bodyPr>
          <a:lstStyle/>
          <a:p>
            <a:r>
              <a:rPr lang="en-US" sz="3600" b="1">
                <a:solidFill>
                  <a:schemeClr val="accent1"/>
                </a:solidFill>
              </a:rPr>
              <a:t>Nutrients</a:t>
            </a:r>
            <a:r>
              <a:rPr lang="en-US" sz="3600">
                <a:solidFill>
                  <a:schemeClr val="tx1"/>
                </a:solidFill>
              </a:rPr>
              <a:t>:  The food we eat contains substances that are necessary for our body.</a:t>
            </a:r>
          </a:p>
          <a:p>
            <a:r>
              <a:rPr lang="en-US" sz="3600">
                <a:solidFill>
                  <a:schemeClr val="tx1"/>
                </a:solidFill>
              </a:rPr>
              <a:t>They give us energy to work and play.</a:t>
            </a:r>
          </a:p>
          <a:p>
            <a:r>
              <a:rPr lang="en-US" sz="3600">
                <a:solidFill>
                  <a:schemeClr val="tx1"/>
                </a:solidFill>
              </a:rPr>
              <a:t>They help our body to grow.</a:t>
            </a:r>
          </a:p>
          <a:p>
            <a:r>
              <a:rPr lang="en-US" sz="3600">
                <a:solidFill>
                  <a:schemeClr val="tx1"/>
                </a:solidFill>
              </a:rPr>
              <a:t>They also help our body to fight diseases and remain healthy.</a:t>
            </a:r>
          </a:p>
          <a:p>
            <a:endParaRPr lang="en-US" sz="3600">
              <a:solidFill>
                <a:schemeClr val="tx1"/>
              </a:solidFill>
            </a:endParaRPr>
          </a:p>
          <a:p>
            <a:endParaRPr lang="en-US" sz="3600">
              <a:solidFill>
                <a:schemeClr val="tx1"/>
              </a:solidFill>
            </a:endParaRPr>
          </a:p>
          <a:p>
            <a:r>
              <a:rPr lang="en-US" sz="3600" b="1">
                <a:solidFill>
                  <a:schemeClr val="accent1"/>
                </a:solidFill>
              </a:rPr>
              <a:t>Types of Nutrients:</a:t>
            </a:r>
            <a:r>
              <a:rPr lang="en-US" sz="3600">
                <a:solidFill>
                  <a:schemeClr val="accent1"/>
                </a:solidFill>
              </a:rPr>
              <a:t> </a:t>
            </a:r>
          </a:p>
        </p:txBody>
      </p:sp>
      <p:sp>
        <p:nvSpPr>
          <p:cNvPr id="4" name="Slide Number Placeholder 3">
            <a:extLst>
              <a:ext uri="{FF2B5EF4-FFF2-40B4-BE49-F238E27FC236}">
                <a16:creationId xmlns:a16="http://schemas.microsoft.com/office/drawing/2014/main" id="{8791DD90-E0CD-654B-8143-A2324D4750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pic>
        <p:nvPicPr>
          <p:cNvPr id="7" name="Picture 6">
            <a:extLst>
              <a:ext uri="{FF2B5EF4-FFF2-40B4-BE49-F238E27FC236}">
                <a16:creationId xmlns:a16="http://schemas.microsoft.com/office/drawing/2014/main" id="{AAE4A555-4C28-7C47-9A6C-D92E84687CE1}"/>
              </a:ext>
            </a:extLst>
          </p:cNvPr>
          <p:cNvPicPr>
            <a:picLocks noChangeAspect="1"/>
          </p:cNvPicPr>
          <p:nvPr/>
        </p:nvPicPr>
        <p:blipFill>
          <a:blip r:embed="rId2"/>
          <a:stretch>
            <a:fillRect/>
          </a:stretch>
        </p:blipFill>
        <p:spPr>
          <a:xfrm>
            <a:off x="7850386" y="4773416"/>
            <a:ext cx="7216982" cy="4171886"/>
          </a:xfrm>
          <a:prstGeom prst="rect">
            <a:avLst/>
          </a:prstGeom>
        </p:spPr>
      </p:pic>
    </p:spTree>
    <p:extLst>
      <p:ext uri="{BB962C8B-B14F-4D97-AF65-F5344CB8AC3E}">
        <p14:creationId xmlns:p14="http://schemas.microsoft.com/office/powerpoint/2010/main" val="562369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927" y="274637"/>
            <a:ext cx="6119995" cy="3415611"/>
          </a:xfrm>
        </p:spPr>
        <p:txBody>
          <a:bodyPr/>
          <a:lstStyle/>
          <a:p>
            <a:endParaRPr lang="en-US" u="sng"/>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6" name="Text Placeholder 5">
            <a:extLst>
              <a:ext uri="{FF2B5EF4-FFF2-40B4-BE49-F238E27FC236}">
                <a16:creationId xmlns:a16="http://schemas.microsoft.com/office/drawing/2014/main" id="{7D4D23F7-37D2-DF4E-894B-5305D569D44C}"/>
              </a:ext>
            </a:extLst>
          </p:cNvPr>
          <p:cNvSpPr>
            <a:spLocks noGrp="1"/>
          </p:cNvSpPr>
          <p:nvPr>
            <p:ph type="body" idx="1"/>
          </p:nvPr>
        </p:nvSpPr>
        <p:spPr>
          <a:xfrm>
            <a:off x="1140930" y="2051192"/>
            <a:ext cx="16006319" cy="5074003"/>
          </a:xfrm>
        </p:spPr>
        <p:txBody>
          <a:bodyPr/>
          <a:lstStyle/>
          <a:p>
            <a:pPr marL="114300" indent="0">
              <a:buNone/>
            </a:pPr>
            <a:r>
              <a:rPr lang="en-US"/>
              <a:t>  </a:t>
            </a:r>
            <a:r>
              <a:rPr lang="en-US" sz="4400" u="sng">
                <a:solidFill>
                  <a:schemeClr val="accent1"/>
                </a:solidFill>
              </a:rPr>
              <a:t>Carbohydrates</a:t>
            </a:r>
            <a:endParaRPr lang="en-US" sz="4400" u="sng"/>
          </a:p>
          <a:p>
            <a:r>
              <a:rPr lang="en-US" sz="4400"/>
              <a:t>Energy Giving Food </a:t>
            </a:r>
          </a:p>
          <a:p>
            <a:r>
              <a:rPr lang="en-US" sz="4400"/>
              <a:t>People who do lot of physical work and Children who run and play. </a:t>
            </a:r>
          </a:p>
        </p:txBody>
      </p:sp>
      <p:pic>
        <p:nvPicPr>
          <p:cNvPr id="7" name="Picture 7">
            <a:extLst>
              <a:ext uri="{FF2B5EF4-FFF2-40B4-BE49-F238E27FC236}">
                <a16:creationId xmlns:a16="http://schemas.microsoft.com/office/drawing/2014/main" id="{3DF6161D-3E8C-3B44-AD67-60E8AC3B39DE}"/>
              </a:ext>
            </a:extLst>
          </p:cNvPr>
          <p:cNvPicPr>
            <a:picLocks noChangeAspect="1"/>
          </p:cNvPicPr>
          <p:nvPr/>
        </p:nvPicPr>
        <p:blipFill>
          <a:blip r:embed="rId2"/>
          <a:stretch>
            <a:fillRect/>
          </a:stretch>
        </p:blipFill>
        <p:spPr>
          <a:xfrm>
            <a:off x="3270724" y="4957311"/>
            <a:ext cx="10163175"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355" y="1408318"/>
            <a:ext cx="3454640" cy="2100301"/>
          </a:xfrm>
        </p:spPr>
        <p:txBody>
          <a:bodyPr>
            <a:normAutofit/>
          </a:bodyPr>
          <a:lstStyle/>
          <a:p>
            <a:r>
              <a:rPr lang="en-US" u="sng">
                <a:solidFill>
                  <a:schemeClr val="accent1"/>
                </a:solidFill>
              </a:rPr>
              <a:t> Fats</a:t>
            </a:r>
            <a:br>
              <a:rPr lang="en-US" u="sng">
                <a:solidFill>
                  <a:schemeClr val="accent1"/>
                </a:solidFill>
              </a:rPr>
            </a:br>
            <a:endParaRPr lang="en-US" u="sng">
              <a:solidFill>
                <a:schemeClr val="accent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6" name="Text Placeholder 5">
            <a:extLst>
              <a:ext uri="{FF2B5EF4-FFF2-40B4-BE49-F238E27FC236}">
                <a16:creationId xmlns:a16="http://schemas.microsoft.com/office/drawing/2014/main" id="{062D3F6D-68FC-434A-8DC2-1185AEF056F1}"/>
              </a:ext>
            </a:extLst>
          </p:cNvPr>
          <p:cNvSpPr>
            <a:spLocks noGrp="1"/>
          </p:cNvSpPr>
          <p:nvPr>
            <p:ph type="body" idx="1"/>
          </p:nvPr>
        </p:nvSpPr>
        <p:spPr>
          <a:xfrm>
            <a:off x="3022809" y="2501015"/>
            <a:ext cx="14652105" cy="6377667"/>
          </a:xfrm>
        </p:spPr>
        <p:txBody>
          <a:bodyPr/>
          <a:lstStyle/>
          <a:p>
            <a:r>
              <a:rPr lang="en-US"/>
              <a:t> Energy Bank</a:t>
            </a:r>
          </a:p>
          <a:p>
            <a:r>
              <a:rPr lang="en-US"/>
              <a:t>Also called energy giving food. </a:t>
            </a:r>
          </a:p>
          <a:p>
            <a:r>
              <a:rPr lang="en-US"/>
              <a:t>Fats are stored in body and used later.</a:t>
            </a:r>
          </a:p>
          <a:p>
            <a:r>
              <a:rPr lang="en-US"/>
              <a:t>They keep our body warm.     </a:t>
            </a:r>
          </a:p>
          <a:p>
            <a:r>
              <a:rPr lang="en-US"/>
              <a:t>Eating too much of fatty food leads  </a:t>
            </a:r>
          </a:p>
          <a:p>
            <a:pPr marL="114300" indent="0">
              <a:buNone/>
            </a:pPr>
            <a:r>
              <a:rPr lang="en-US"/>
              <a:t>      to obesity.                                                        </a:t>
            </a:r>
          </a:p>
        </p:txBody>
      </p:sp>
      <p:pic>
        <p:nvPicPr>
          <p:cNvPr id="3" name="Picture 6">
            <a:extLst>
              <a:ext uri="{FF2B5EF4-FFF2-40B4-BE49-F238E27FC236}">
                <a16:creationId xmlns:a16="http://schemas.microsoft.com/office/drawing/2014/main" id="{2AE6CEBA-14BA-CF47-8C8B-A3CEA6DD16EA}"/>
              </a:ext>
            </a:extLst>
          </p:cNvPr>
          <p:cNvPicPr>
            <a:picLocks noChangeAspect="1"/>
          </p:cNvPicPr>
          <p:nvPr/>
        </p:nvPicPr>
        <p:blipFill>
          <a:blip r:embed="rId2"/>
          <a:stretch>
            <a:fillRect/>
          </a:stretch>
        </p:blipFill>
        <p:spPr>
          <a:xfrm>
            <a:off x="11602395" y="2776537"/>
            <a:ext cx="5048250" cy="4733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5448-59D5-6943-8844-D021E4B7EE7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8AE6E87-CD3E-4643-A304-A1967368B86D}"/>
              </a:ext>
            </a:extLst>
          </p:cNvPr>
          <p:cNvSpPr>
            <a:spLocks noGrp="1"/>
          </p:cNvSpPr>
          <p:nvPr>
            <p:ph type="body" idx="1"/>
          </p:nvPr>
        </p:nvSpPr>
        <p:spPr>
          <a:xfrm>
            <a:off x="3853080" y="1208395"/>
            <a:ext cx="11188997" cy="3198505"/>
          </a:xfrm>
        </p:spPr>
        <p:txBody>
          <a:bodyPr>
            <a:noAutofit/>
          </a:bodyPr>
          <a:lstStyle/>
          <a:p>
            <a:r>
              <a:rPr lang="en-US" sz="3200" b="1" u="sng">
                <a:solidFill>
                  <a:schemeClr val="accent1"/>
                </a:solidFill>
              </a:rPr>
              <a:t>Protein</a:t>
            </a:r>
            <a:r>
              <a:rPr lang="en-US" sz="3200" b="1">
                <a:solidFill>
                  <a:schemeClr val="tx1"/>
                </a:solidFill>
              </a:rPr>
              <a:t> </a:t>
            </a:r>
          </a:p>
          <a:p>
            <a:pPr marL="685800" indent="-457200">
              <a:buFont typeface="Arial" panose="020B0604020202020204" pitchFamily="34" charset="0"/>
              <a:buChar char="•"/>
            </a:pPr>
            <a:r>
              <a:rPr lang="en-US" sz="3200" b="1">
                <a:solidFill>
                  <a:schemeClr val="tx1"/>
                </a:solidFill>
              </a:rPr>
              <a:t>Body building food and help us to grow.</a:t>
            </a:r>
          </a:p>
          <a:p>
            <a:pPr marL="685800" indent="-457200">
              <a:buFont typeface="Arial" panose="020B0604020202020204" pitchFamily="34" charset="0"/>
              <a:buChar char="•"/>
            </a:pPr>
            <a:r>
              <a:rPr lang="en-US" sz="3200" b="1">
                <a:solidFill>
                  <a:schemeClr val="tx1"/>
                </a:solidFill>
              </a:rPr>
              <a:t>Help us to repair the damaged parts of our body.</a:t>
            </a:r>
          </a:p>
          <a:p>
            <a:pPr marL="685800" indent="-457200">
              <a:buFont typeface="Arial" panose="020B0604020202020204" pitchFamily="34" charset="0"/>
              <a:buChar char="•"/>
            </a:pPr>
            <a:r>
              <a:rPr lang="en-US" sz="3200" b="1">
                <a:solidFill>
                  <a:schemeClr val="tx1"/>
                </a:solidFill>
              </a:rPr>
              <a:t>Growing children need more protein. </a:t>
            </a:r>
          </a:p>
          <a:p>
            <a:endParaRPr lang="en-US" sz="3200" b="1">
              <a:solidFill>
                <a:schemeClr val="tx1"/>
              </a:solidFill>
            </a:endParaRPr>
          </a:p>
          <a:p>
            <a:endParaRPr lang="en-US" sz="3200" b="1">
              <a:solidFill>
                <a:schemeClr val="tx1"/>
              </a:solidFill>
            </a:endParaRPr>
          </a:p>
        </p:txBody>
      </p:sp>
      <p:sp>
        <p:nvSpPr>
          <p:cNvPr id="4" name="Slide Number Placeholder 3">
            <a:extLst>
              <a:ext uri="{FF2B5EF4-FFF2-40B4-BE49-F238E27FC236}">
                <a16:creationId xmlns:a16="http://schemas.microsoft.com/office/drawing/2014/main" id="{63DC0B59-D168-F341-8037-B1DF715559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pic>
        <p:nvPicPr>
          <p:cNvPr id="5" name="Picture 5">
            <a:extLst>
              <a:ext uri="{FF2B5EF4-FFF2-40B4-BE49-F238E27FC236}">
                <a16:creationId xmlns:a16="http://schemas.microsoft.com/office/drawing/2014/main" id="{22DC87E3-5F65-8E46-964D-6BF139D27FAC}"/>
              </a:ext>
            </a:extLst>
          </p:cNvPr>
          <p:cNvPicPr>
            <a:picLocks noChangeAspect="1"/>
          </p:cNvPicPr>
          <p:nvPr/>
        </p:nvPicPr>
        <p:blipFill>
          <a:blip r:embed="rId2"/>
          <a:stretch>
            <a:fillRect/>
          </a:stretch>
        </p:blipFill>
        <p:spPr>
          <a:xfrm>
            <a:off x="5916511" y="3947592"/>
            <a:ext cx="7218317" cy="4936005"/>
          </a:xfrm>
          <a:prstGeom prst="rect">
            <a:avLst/>
          </a:prstGeom>
        </p:spPr>
      </p:pic>
    </p:spTree>
    <p:extLst>
      <p:ext uri="{BB962C8B-B14F-4D97-AF65-F5344CB8AC3E}">
        <p14:creationId xmlns:p14="http://schemas.microsoft.com/office/powerpoint/2010/main" val="1075342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710" y="809449"/>
            <a:ext cx="7748337" cy="880394"/>
          </a:xfrm>
        </p:spPr>
        <p:txBody>
          <a:bodyPr>
            <a:normAutofit fontScale="90000"/>
          </a:bodyPr>
          <a:lstStyle/>
          <a:p>
            <a:r>
              <a:rPr lang="en-US" u="sng">
                <a:hlinkClick r:id="rId2"/>
              </a:rPr>
              <a:t>https://youtu.be/a-084pqI05U</a:t>
            </a:r>
            <a:br>
              <a:rPr lang="en-IN" u="sng"/>
            </a:br>
            <a:endParaRPr lang="en-US" u="sng"/>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6" name="Text Placeholder 5">
            <a:extLst>
              <a:ext uri="{FF2B5EF4-FFF2-40B4-BE49-F238E27FC236}">
                <a16:creationId xmlns:a16="http://schemas.microsoft.com/office/drawing/2014/main" id="{DD98C997-BAA5-914C-8EE3-0D04575350B2}"/>
              </a:ext>
            </a:extLst>
          </p:cNvPr>
          <p:cNvSpPr>
            <a:spLocks noGrp="1"/>
          </p:cNvSpPr>
          <p:nvPr>
            <p:ph type="body" idx="1"/>
          </p:nvPr>
        </p:nvSpPr>
        <p:spPr>
          <a:xfrm>
            <a:off x="2329573" y="2906133"/>
            <a:ext cx="10522778" cy="3021871"/>
          </a:xfrm>
        </p:spPr>
        <p:txBody>
          <a:bodyPr>
            <a:normAutofit fontScale="92500" lnSpcReduction="20000"/>
          </a:bodyPr>
          <a:lstStyle/>
          <a:p>
            <a:pPr marL="114300" indent="0">
              <a:buNone/>
            </a:pPr>
            <a:r>
              <a:rPr lang="en-US" b="1" u="sng">
                <a:solidFill>
                  <a:schemeClr val="accent1"/>
                </a:solidFill>
              </a:rPr>
              <a:t>Vitamins and Minerals </a:t>
            </a:r>
          </a:p>
          <a:p>
            <a:r>
              <a:rPr lang="en-US"/>
              <a:t>Protective food </a:t>
            </a:r>
          </a:p>
          <a:p>
            <a:r>
              <a:rPr lang="en-US"/>
              <a:t>They protect our body from diseases and keep us healthy.</a:t>
            </a:r>
          </a:p>
          <a:p>
            <a:r>
              <a:rPr lang="en-US"/>
              <a:t>Our body needs very little amount of each of them to stay healthy.</a:t>
            </a:r>
          </a:p>
          <a:p>
            <a:r>
              <a:rPr lang="en-US"/>
              <a:t>Example: Calcium keeps our bones and teeth healthy. </a:t>
            </a:r>
          </a:p>
          <a:p>
            <a:r>
              <a:rPr lang="en-US"/>
              <a:t>Iron helps the body to form blood. </a:t>
            </a:r>
          </a:p>
        </p:txBody>
      </p:sp>
      <p:pic>
        <p:nvPicPr>
          <p:cNvPr id="7" name="Picture 6">
            <a:extLst>
              <a:ext uri="{FF2B5EF4-FFF2-40B4-BE49-F238E27FC236}">
                <a16:creationId xmlns:a16="http://schemas.microsoft.com/office/drawing/2014/main" id="{A896E421-9A80-A942-83BA-73B85DCD804F}"/>
              </a:ext>
            </a:extLst>
          </p:cNvPr>
          <p:cNvPicPr>
            <a:picLocks noChangeAspect="1"/>
          </p:cNvPicPr>
          <p:nvPr/>
        </p:nvPicPr>
        <p:blipFill>
          <a:blip r:embed="rId3"/>
          <a:stretch>
            <a:fillRect/>
          </a:stretch>
        </p:blipFill>
        <p:spPr>
          <a:xfrm>
            <a:off x="5759141" y="5926584"/>
            <a:ext cx="3638101" cy="3265830"/>
          </a:xfrm>
          <a:prstGeom prst="rect">
            <a:avLst/>
          </a:prstGeom>
        </p:spPr>
      </p:pic>
      <p:pic>
        <p:nvPicPr>
          <p:cNvPr id="13" name="Picture 9">
            <a:extLst>
              <a:ext uri="{FF2B5EF4-FFF2-40B4-BE49-F238E27FC236}">
                <a16:creationId xmlns:a16="http://schemas.microsoft.com/office/drawing/2014/main" id="{E93DD04C-90E1-4D42-88C7-C5A67B68C3AF}"/>
              </a:ext>
            </a:extLst>
          </p:cNvPr>
          <p:cNvPicPr>
            <a:picLocks noChangeAspect="1"/>
          </p:cNvPicPr>
          <p:nvPr/>
        </p:nvPicPr>
        <p:blipFill rotWithShape="1">
          <a:blip r:embed="rId4"/>
          <a:srcRect t="2931" r="3929"/>
          <a:stretch/>
        </p:blipFill>
        <p:spPr>
          <a:xfrm>
            <a:off x="12528860" y="2285100"/>
            <a:ext cx="4654375" cy="7035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B73D1F884AA445A959BCFF5A352018" ma:contentTypeVersion="4" ma:contentTypeDescription="Create a new document." ma:contentTypeScope="" ma:versionID="d42271356be495b8a1f750ee8f28b3d3">
  <xsd:schema xmlns:xsd="http://www.w3.org/2001/XMLSchema" xmlns:xs="http://www.w3.org/2001/XMLSchema" xmlns:p="http://schemas.microsoft.com/office/2006/metadata/properties" xmlns:ns2="71d47c44-c5a5-4d34-a386-9bfc204730f9" targetNamespace="http://schemas.microsoft.com/office/2006/metadata/properties" ma:root="true" ma:fieldsID="72fb6e7c3b3f720c7170d225ed948bf6" ns2:_="">
    <xsd:import namespace="71d47c44-c5a5-4d34-a386-9bfc204730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7c44-c5a5-4d34-a386-9bfc20473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85B68D-A6DD-4131-BE42-9A5D6CE51C48}">
  <ds:schemaRefs>
    <ds:schemaRef ds:uri="http://schemas.microsoft.com/sharepoint/v3/contenttype/forms"/>
  </ds:schemaRefs>
</ds:datastoreItem>
</file>

<file path=customXml/itemProps2.xml><?xml version="1.0" encoding="utf-8"?>
<ds:datastoreItem xmlns:ds="http://schemas.openxmlformats.org/officeDocument/2006/customXml" ds:itemID="{E3CD3B00-9E42-42CF-AABC-85AC1ADC6544}">
  <ds:schemaRefs>
    <ds:schemaRef ds:uri="http://schemas.microsoft.com/office/2006/metadata/contentType"/>
    <ds:schemaRef ds:uri="http://schemas.microsoft.com/office/2006/metadata/properties/metaAttributes"/>
    <ds:schemaRef ds:uri="http://www.w3.org/2000/xmlns/"/>
    <ds:schemaRef ds:uri="http://www.w3.org/2001/XMLSchema"/>
    <ds:schemaRef ds:uri="71d47c44-c5a5-4d34-a386-9bfc204730f9"/>
  </ds:schemaRefs>
</ds:datastoreItem>
</file>

<file path=customXml/itemProps3.xml><?xml version="1.0" encoding="utf-8"?>
<ds:datastoreItem xmlns:ds="http://schemas.openxmlformats.org/officeDocument/2006/customXml" ds:itemID="{B09B0E8D-ECEE-4893-87C2-BB528A7BC2E8}">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16</Slides>
  <Notes>2</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The Food We Eat</vt:lpstr>
      <vt:lpstr>PowerPoint Presentation</vt:lpstr>
      <vt:lpstr>PowerPoint Presentation</vt:lpstr>
      <vt:lpstr>PowerPoint Presentation</vt:lpstr>
      <vt:lpstr>PowerPoint Presentation</vt:lpstr>
      <vt:lpstr>PowerPoint Presentation</vt:lpstr>
      <vt:lpstr> Fats </vt:lpstr>
      <vt:lpstr>PowerPoint Presentation</vt:lpstr>
      <vt:lpstr>https://youtu.be/a-084pqI05U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Ganga Devi</cp:lastModifiedBy>
  <cp:revision>127</cp:revision>
  <dcterms:created xsi:type="dcterms:W3CDTF">2006-08-16T00:00:00Z</dcterms:created>
  <dcterms:modified xsi:type="dcterms:W3CDTF">2023-01-18T17:47:44Z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0x0101003CB73D1F884AA445A959BCFF5A352018</vt:lpwstr>
  </property>
</Properties>
</file>